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61439425" cy="614394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broslav Sramek" userId="ad7a58dac31dbc31" providerId="LiveId" clId="{86580D73-D144-4A21-905D-74E9622CF0AA}"/>
    <pc:docChg chg="undo custSel modSld">
      <pc:chgData name="Dobroslav Sramek" userId="ad7a58dac31dbc31" providerId="LiveId" clId="{86580D73-D144-4A21-905D-74E9622CF0AA}" dt="2021-01-13T23:43:51.644" v="330" actId="20577"/>
      <pc:docMkLst>
        <pc:docMk/>
      </pc:docMkLst>
      <pc:sldChg chg="modSp mod">
        <pc:chgData name="Dobroslav Sramek" userId="ad7a58dac31dbc31" providerId="LiveId" clId="{86580D73-D144-4A21-905D-74E9622CF0AA}" dt="2021-01-13T23:43:51.644" v="330" actId="20577"/>
        <pc:sldMkLst>
          <pc:docMk/>
          <pc:sldMk cId="1937872224" sldId="257"/>
        </pc:sldMkLst>
        <pc:spChg chg="mod">
          <ac:chgData name="Dobroslav Sramek" userId="ad7a58dac31dbc31" providerId="LiveId" clId="{86580D73-D144-4A21-905D-74E9622CF0AA}" dt="2021-01-13T23:43:51.644" v="330" actId="20577"/>
          <ac:spMkLst>
            <pc:docMk/>
            <pc:sldMk cId="1937872224" sldId="257"/>
            <ac:spMk id="3" creationId="{B5EDBAC2-70C5-4833-ADC2-53A0F7043CA0}"/>
          </ac:spMkLst>
        </pc:spChg>
      </pc:sldChg>
      <pc:sldChg chg="modSp mod">
        <pc:chgData name="Dobroslav Sramek" userId="ad7a58dac31dbc31" providerId="LiveId" clId="{86580D73-D144-4A21-905D-74E9622CF0AA}" dt="2021-01-13T23:35:28.004" v="21" actId="20577"/>
        <pc:sldMkLst>
          <pc:docMk/>
          <pc:sldMk cId="2170756637" sldId="258"/>
        </pc:sldMkLst>
        <pc:spChg chg="mod">
          <ac:chgData name="Dobroslav Sramek" userId="ad7a58dac31dbc31" providerId="LiveId" clId="{86580D73-D144-4A21-905D-74E9622CF0AA}" dt="2021-01-13T23:35:28.004" v="21" actId="20577"/>
          <ac:spMkLst>
            <pc:docMk/>
            <pc:sldMk cId="2170756637" sldId="258"/>
            <ac:spMk id="3" creationId="{CD07CB3D-FED9-4140-AFEB-64A26F6205EF}"/>
          </ac:spMkLst>
        </pc:spChg>
      </pc:sldChg>
      <pc:sldChg chg="modSp mod">
        <pc:chgData name="Dobroslav Sramek" userId="ad7a58dac31dbc31" providerId="LiveId" clId="{86580D73-D144-4A21-905D-74E9622CF0AA}" dt="2021-01-13T23:41:58.365" v="310" actId="20577"/>
        <pc:sldMkLst>
          <pc:docMk/>
          <pc:sldMk cId="1532734512" sldId="260"/>
        </pc:sldMkLst>
        <pc:spChg chg="mod">
          <ac:chgData name="Dobroslav Sramek" userId="ad7a58dac31dbc31" providerId="LiveId" clId="{86580D73-D144-4A21-905D-74E9622CF0AA}" dt="2021-01-13T23:41:58.365" v="310" actId="20577"/>
          <ac:spMkLst>
            <pc:docMk/>
            <pc:sldMk cId="1532734512" sldId="260"/>
            <ac:spMk id="3" creationId="{FD416C42-0CC0-4EDD-B169-93BD5747B452}"/>
          </ac:spMkLst>
        </pc:spChg>
      </pc:sldChg>
      <pc:sldChg chg="modSp mod">
        <pc:chgData name="Dobroslav Sramek" userId="ad7a58dac31dbc31" providerId="LiveId" clId="{86580D73-D144-4A21-905D-74E9622CF0AA}" dt="2021-01-13T23:39:47.677" v="194" actId="20577"/>
        <pc:sldMkLst>
          <pc:docMk/>
          <pc:sldMk cId="1633910084" sldId="261"/>
        </pc:sldMkLst>
        <pc:spChg chg="mod">
          <ac:chgData name="Dobroslav Sramek" userId="ad7a58dac31dbc31" providerId="LiveId" clId="{86580D73-D144-4A21-905D-74E9622CF0AA}" dt="2021-01-13T23:39:47.677" v="194" actId="20577"/>
          <ac:spMkLst>
            <pc:docMk/>
            <pc:sldMk cId="1633910084" sldId="261"/>
            <ac:spMk id="3" creationId="{64BFEA37-7DD4-4154-9981-0E06618077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8F1D1DD-1FDE-423D-8CC2-9037867579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Linka 1221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očkování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CB9F98BC-FA2E-4250-9D67-B53FCEDB9A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Výpomoc s registrací </a:t>
            </a:r>
          </a:p>
        </p:txBody>
      </p:sp>
    </p:spTree>
    <p:extLst>
      <p:ext uri="{BB962C8B-B14F-4D97-AF65-F5344CB8AC3E}">
        <p14:creationId xmlns="" xmlns:p14="http://schemas.microsoft.com/office/powerpoint/2010/main" val="76372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5573049-AEA4-4ABC-8EC9-CB6E2CD77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Očkování 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5EDBAC2-70C5-4833-ADC2-53A0F7043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Očkování je DOBROVOLNÉ a BEZPLATNÉ – je hrazeno z pojištění</a:t>
            </a:r>
          </a:p>
          <a:p>
            <a:endParaRPr lang="cs-CZ" dirty="0"/>
          </a:p>
          <a:p>
            <a:r>
              <a:rPr lang="cs-CZ" dirty="0"/>
              <a:t>Očkování probíhá ve 2 fázích (1. fáze prioritní skupiny, 2. fáze zbývající skupiny obyvatel)</a:t>
            </a:r>
          </a:p>
          <a:p>
            <a:endParaRPr lang="cs-CZ" dirty="0"/>
          </a:p>
          <a:p>
            <a:r>
              <a:rPr lang="cs-CZ" dirty="0"/>
              <a:t>Při rezervaci jsou dotyčnému přiděleny oba termíny očkování (pro 1. i 2. dávku – cca 3-6 týdnů po sobě).</a:t>
            </a:r>
          </a:p>
          <a:p>
            <a:endParaRPr lang="cs-CZ" dirty="0"/>
          </a:p>
          <a:p>
            <a:r>
              <a:rPr lang="cs-CZ" dirty="0"/>
              <a:t>Po kompletním naočkování  je vystaveno potvrzení o očkování</a:t>
            </a:r>
          </a:p>
          <a:p>
            <a:endParaRPr lang="cs-CZ" dirty="0"/>
          </a:p>
          <a:p>
            <a:r>
              <a:rPr lang="cs-CZ" dirty="0"/>
              <a:t>Vakcínu si nelze vybrat  - výběr vakcíny není logisticky možný.</a:t>
            </a:r>
          </a:p>
        </p:txBody>
      </p:sp>
    </p:spTree>
    <p:extLst>
      <p:ext uri="{BB962C8B-B14F-4D97-AF65-F5344CB8AC3E}">
        <p14:creationId xmlns="" xmlns:p14="http://schemas.microsoft.com/office/powerpoint/2010/main" val="193787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BEF8353-F3C1-476C-847A-EA6933C3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se může očkovat?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D07CB3D-FED9-4140-AFEB-64A26F620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Očkování probíhá ve 2 fázích</a:t>
            </a:r>
          </a:p>
          <a:p>
            <a:r>
              <a:rPr lang="cs-CZ" dirty="0"/>
              <a:t>1. fáze – prioritní skupiny obyvatel – senioři 80 let +</a:t>
            </a:r>
            <a:r>
              <a:rPr lang="en-US" dirty="0"/>
              <a:t>,</a:t>
            </a:r>
            <a:r>
              <a:rPr lang="cs-CZ" dirty="0"/>
              <a:t> zdravotníci a osoby starající se o COVID pozitivní pacienty</a:t>
            </a:r>
          </a:p>
          <a:p>
            <a:r>
              <a:rPr lang="cs-CZ" dirty="0"/>
              <a:t>2. fáze – ostatní obyvatelé </a:t>
            </a:r>
            <a:r>
              <a:rPr lang="cs-CZ" dirty="0" err="1"/>
              <a:t>prioritizovaní</a:t>
            </a:r>
            <a:r>
              <a:rPr lang="cs-CZ" dirty="0"/>
              <a:t> dle </a:t>
            </a:r>
            <a:r>
              <a:rPr lang="en-US" dirty="0"/>
              <a:t>v</a:t>
            </a:r>
            <a:r>
              <a:rPr lang="cs-CZ" dirty="0" err="1"/>
              <a:t>ěku</a:t>
            </a:r>
            <a:r>
              <a:rPr lang="cs-CZ" dirty="0"/>
              <a:t>, zdravotního stavu a zaměstnání</a:t>
            </a:r>
          </a:p>
          <a:p>
            <a:endParaRPr lang="cs-CZ" dirty="0"/>
          </a:p>
          <a:p>
            <a:r>
              <a:rPr lang="cs-CZ" dirty="0"/>
              <a:t>Více informací v tabulce</a:t>
            </a:r>
          </a:p>
        </p:txBody>
      </p:sp>
    </p:spTree>
    <p:extLst>
      <p:ext uri="{BB962C8B-B14F-4D97-AF65-F5344CB8AC3E}">
        <p14:creationId xmlns="" xmlns:p14="http://schemas.microsoft.com/office/powerpoint/2010/main" val="217075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3681662-69EB-4358-BC5B-1CBF43738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registrace na očkování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4BFEA37-7DD4-4154-9981-0E0661807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384845"/>
          </a:xfrm>
        </p:spPr>
        <p:txBody>
          <a:bodyPr>
            <a:normAutofit/>
          </a:bodyPr>
          <a:lstStyle/>
          <a:p>
            <a:r>
              <a:rPr lang="cs-CZ" b="1" dirty="0"/>
              <a:t>Od 15.ledna 2021</a:t>
            </a:r>
          </a:p>
          <a:p>
            <a:pPr lvl="1"/>
            <a:r>
              <a:rPr lang="cs-CZ" dirty="0"/>
              <a:t>Senioři 80</a:t>
            </a:r>
            <a:r>
              <a:rPr lang="en-US" dirty="0"/>
              <a:t>+</a:t>
            </a:r>
            <a:r>
              <a:rPr lang="cs-CZ" dirty="0"/>
              <a:t> let (v den registrace musí být osobě 80 let)</a:t>
            </a:r>
          </a:p>
          <a:p>
            <a:pPr lvl="1"/>
            <a:r>
              <a:rPr lang="cs-CZ" dirty="0"/>
              <a:t>Vlastní očkování této skupiny bude probíhat cca 2 měsíce</a:t>
            </a:r>
          </a:p>
          <a:p>
            <a:pPr marL="502920" lvl="1" indent="0">
              <a:buNone/>
            </a:pPr>
            <a:endParaRPr lang="cs-CZ" dirty="0"/>
          </a:p>
          <a:p>
            <a:r>
              <a:rPr lang="cs-CZ" b="1" dirty="0"/>
              <a:t>Od 22. ledna 2021</a:t>
            </a:r>
          </a:p>
          <a:p>
            <a:pPr lvl="1"/>
            <a:r>
              <a:rPr lang="cs-CZ" dirty="0"/>
              <a:t>Senioři 80 +</a:t>
            </a:r>
            <a:r>
              <a:rPr lang="en-US" dirty="0"/>
              <a:t> let,</a:t>
            </a:r>
            <a:r>
              <a:rPr lang="cs-CZ" dirty="0"/>
              <a:t> zdravotníci, pracovníci sociálních zařízení</a:t>
            </a:r>
          </a:p>
          <a:p>
            <a:pPr lvl="1"/>
            <a:r>
              <a:rPr lang="cs-CZ" dirty="0"/>
              <a:t>Vlastní očkování této skupiny bude probíhat cca 2 měsíce</a:t>
            </a:r>
          </a:p>
          <a:p>
            <a:pPr marL="502920" lvl="1" indent="0">
              <a:buNone/>
            </a:pPr>
            <a:endParaRPr lang="cs-CZ" dirty="0"/>
          </a:p>
          <a:p>
            <a:r>
              <a:rPr lang="cs-CZ" b="1" dirty="0"/>
              <a:t>Od 1. února 2021</a:t>
            </a:r>
          </a:p>
          <a:p>
            <a:pPr lvl="1"/>
            <a:r>
              <a:rPr lang="cs-CZ" dirty="0"/>
              <a:t>Ostatní obyvatelé ČR – v této fázi bude již fungovat prioritizace</a:t>
            </a:r>
          </a:p>
          <a:p>
            <a:pPr lvl="1"/>
            <a:r>
              <a:rPr lang="cs-CZ" dirty="0"/>
              <a:t>Vlastní očkování bude probíhat od jara dále, dle dodávek vakcín</a:t>
            </a:r>
          </a:p>
          <a:p>
            <a:pPr marL="502920" lvl="1" indent="0">
              <a:buNone/>
            </a:pPr>
            <a:endParaRPr lang="cs-CZ" dirty="0"/>
          </a:p>
          <a:p>
            <a:r>
              <a:rPr lang="cs-CZ" dirty="0"/>
              <a:t>Po proočkování cca 70</a:t>
            </a:r>
            <a:r>
              <a:rPr lang="en-US" dirty="0"/>
              <a:t>% </a:t>
            </a:r>
            <a:r>
              <a:rPr lang="en-US" dirty="0" err="1"/>
              <a:t>prioritn</a:t>
            </a:r>
            <a:r>
              <a:rPr lang="cs-CZ" dirty="0"/>
              <a:t>í skupiny může začít vakcinace ostatních obyvatel</a:t>
            </a:r>
          </a:p>
        </p:txBody>
      </p:sp>
    </p:spTree>
    <p:extLst>
      <p:ext uri="{BB962C8B-B14F-4D97-AF65-F5344CB8AC3E}">
        <p14:creationId xmlns="" xmlns:p14="http://schemas.microsoft.com/office/powerpoint/2010/main" val="163391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7A5034E-DC4F-4BBE-A053-26CA8269E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nechat očkovat?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3778A1D-D511-48EC-A1C8-0C92C0F9F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29055"/>
            <a:ext cx="7866638" cy="6599889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</a:rPr>
              <a:t>Registraci seniorů mohou provádět jejich rodinní příslušníci.</a:t>
            </a:r>
          </a:p>
          <a:p>
            <a:endParaRPr lang="cs-CZ" sz="2000" b="1" dirty="0">
              <a:latin typeface="+mj-lt"/>
            </a:endParaRPr>
          </a:p>
          <a:p>
            <a:pPr marL="0" indent="0">
              <a:buNone/>
            </a:pPr>
            <a:r>
              <a:rPr lang="cs-CZ" sz="2000" b="1" dirty="0">
                <a:latin typeface="+mj-lt"/>
              </a:rPr>
              <a:t>Jak to vypadá?</a:t>
            </a:r>
          </a:p>
          <a:p>
            <a:r>
              <a:rPr lang="cs-CZ" sz="2000" b="1" dirty="0">
                <a:latin typeface="+mj-lt"/>
              </a:rPr>
              <a:t>1.Registrace </a:t>
            </a:r>
            <a:r>
              <a:rPr lang="cs-CZ" sz="2000" dirty="0">
                <a:latin typeface="+mj-lt"/>
              </a:rPr>
              <a:t>– indikuje zájem a souhlas s očkováním, vyplnění atributů pro prioritizaci (zdravotní stav, zaměstnání)</a:t>
            </a:r>
          </a:p>
          <a:p>
            <a:r>
              <a:rPr lang="cs-CZ" sz="2000" b="1" dirty="0">
                <a:latin typeface="+mj-lt"/>
              </a:rPr>
              <a:t>2.Prioritizace, </a:t>
            </a:r>
            <a:r>
              <a:rPr lang="cs-CZ" sz="2000" dirty="0">
                <a:latin typeface="+mj-lt"/>
              </a:rPr>
              <a:t>kapacitní plánování a výzva občana k rezervaci termínů – týká se 2. fáze očkování.</a:t>
            </a:r>
          </a:p>
          <a:p>
            <a:r>
              <a:rPr lang="cs-CZ" sz="2000" b="1" dirty="0">
                <a:latin typeface="+mj-lt"/>
              </a:rPr>
              <a:t>3.Rezervace termínů </a:t>
            </a:r>
            <a:r>
              <a:rPr lang="cs-CZ" sz="2000" dirty="0">
                <a:latin typeface="+mj-lt"/>
              </a:rPr>
              <a:t>– rezervace se budou provádět postupně dle nových dodávek vakcíny do ČR – upozorněte volajícího, aby si zapsal termín!! Pokud vyplníte mailovou adresu, dostane zájemce o očkování souhrnný mail s termíny.</a:t>
            </a:r>
          </a:p>
          <a:p>
            <a:r>
              <a:rPr lang="cs-CZ" sz="2000" b="1" dirty="0">
                <a:latin typeface="+mj-lt"/>
              </a:rPr>
              <a:t>4.Očkování </a:t>
            </a:r>
            <a:r>
              <a:rPr lang="cs-CZ" sz="2000" dirty="0">
                <a:latin typeface="+mj-lt"/>
              </a:rPr>
              <a:t>- vlastní očkovací úkon + vystavení potvrzení o očkování (po 2. dávce očkování)</a:t>
            </a:r>
            <a:endParaRPr lang="cs-CZ" sz="2000" b="1" dirty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2596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36E5137-2E6F-4667-BE13-9110C40C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očkování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D416C42-0CC0-4EDD-B169-93BD5747B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očkovacím místě: </a:t>
            </a:r>
          </a:p>
          <a:p>
            <a:pPr lvl="1"/>
            <a:r>
              <a:rPr lang="cs-CZ" dirty="0"/>
              <a:t>Přijďte s rouškou</a:t>
            </a:r>
          </a:p>
          <a:p>
            <a:pPr lvl="1"/>
            <a:r>
              <a:rPr lang="cs-CZ" dirty="0"/>
              <a:t>Vyplníte zdravotní formulář</a:t>
            </a:r>
          </a:p>
          <a:p>
            <a:pPr marL="502920" lvl="1" indent="0">
              <a:buNone/>
            </a:pPr>
            <a:endParaRPr lang="cs-CZ" dirty="0"/>
          </a:p>
          <a:p>
            <a:r>
              <a:rPr lang="cs-CZ" dirty="0"/>
              <a:t>Průběh očkování:</a:t>
            </a:r>
          </a:p>
          <a:p>
            <a:pPr lvl="1"/>
            <a:r>
              <a:rPr lang="cs-CZ" dirty="0"/>
              <a:t>Očkování do svalu ramene</a:t>
            </a:r>
          </a:p>
          <a:p>
            <a:pPr lvl="1"/>
            <a:r>
              <a:rPr lang="cs-CZ" dirty="0"/>
              <a:t>Po očkování je nutné zůstat na očkovacím místě 30 minut</a:t>
            </a:r>
          </a:p>
          <a:p>
            <a:pPr lvl="1"/>
            <a:r>
              <a:rPr lang="cs-CZ" dirty="0"/>
              <a:t>Druhá dávka následuje po několika týdnech (3-6 týdnů)</a:t>
            </a:r>
          </a:p>
          <a:p>
            <a:pPr marL="502920" lvl="1" indent="0">
              <a:buNone/>
            </a:pPr>
            <a:endParaRPr lang="cs-CZ" dirty="0"/>
          </a:p>
          <a:p>
            <a:r>
              <a:rPr lang="cs-CZ" dirty="0"/>
              <a:t>Po dokončení očkování</a:t>
            </a:r>
          </a:p>
          <a:p>
            <a:pPr lvl="1"/>
            <a:r>
              <a:rPr lang="cs-CZ" dirty="0"/>
              <a:t>Dostanete certifikát potvrzující očkování</a:t>
            </a:r>
          </a:p>
          <a:p>
            <a:pPr lvl="1"/>
            <a:endParaRPr lang="cs-CZ" dirty="0"/>
          </a:p>
          <a:p>
            <a:r>
              <a:rPr lang="cs-CZ" dirty="0"/>
              <a:t>Naočkovaný (imunní) je člověk až sedmý den po druhé dávce</a:t>
            </a:r>
          </a:p>
        </p:txBody>
      </p:sp>
    </p:spTree>
    <p:extLst>
      <p:ext uri="{BB962C8B-B14F-4D97-AF65-F5344CB8AC3E}">
        <p14:creationId xmlns="" xmlns:p14="http://schemas.microsoft.com/office/powerpoint/2010/main" val="1532734512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54</TotalTime>
  <Words>389</Words>
  <Application>Microsoft Office PowerPoint</Application>
  <PresentationFormat>Vlastní</PresentationFormat>
  <Paragraphs>54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Rámeček</vt:lpstr>
      <vt:lpstr>Linka 1221   očkování</vt:lpstr>
      <vt:lpstr>Očkování obecně</vt:lpstr>
      <vt:lpstr>Kdo se může očkovat?</vt:lpstr>
      <vt:lpstr>Harmonogram registrace na očkování  </vt:lpstr>
      <vt:lpstr>Jak se nechat očkovat?</vt:lpstr>
      <vt:lpstr>Vlastní očkování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Linka 1221   očkování</dc:title>
  <dc:creator>Dita</dc:creator>
  <cp:lastModifiedBy>user</cp:lastModifiedBy>
  <cp:revision>10</cp:revision>
  <dcterms:created xsi:type="dcterms:W3CDTF">2021-01-13T22:36:50Z</dcterms:created>
  <dcterms:modified xsi:type="dcterms:W3CDTF">2021-01-15T09:18:56Z</dcterms:modified>
</cp:coreProperties>
</file>